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682" r:id="rId2"/>
    <p:sldMasterId id="2147483680" r:id="rId3"/>
    <p:sldMasterId id="2147483684" r:id="rId4"/>
    <p:sldMasterId id="2147483686" r:id="rId5"/>
    <p:sldMasterId id="2147483688" r:id="rId6"/>
    <p:sldMasterId id="2147483690" r:id="rId7"/>
    <p:sldMasterId id="2147483694" r:id="rId8"/>
    <p:sldMasterId id="2147483692" r:id="rId9"/>
    <p:sldMasterId id="2147483696" r:id="rId10"/>
  </p:sldMasterIdLst>
  <p:notesMasterIdLst>
    <p:notesMasterId r:id="rId27"/>
  </p:notesMasterIdLst>
  <p:sldIdLst>
    <p:sldId id="256" r:id="rId11"/>
    <p:sldId id="258" r:id="rId12"/>
    <p:sldId id="259" r:id="rId13"/>
    <p:sldId id="260" r:id="rId14"/>
    <p:sldId id="261" r:id="rId15"/>
    <p:sldId id="257" r:id="rId16"/>
    <p:sldId id="262" r:id="rId17"/>
    <p:sldId id="263" r:id="rId18"/>
    <p:sldId id="269" r:id="rId19"/>
    <p:sldId id="264" r:id="rId20"/>
    <p:sldId id="265" r:id="rId21"/>
    <p:sldId id="266" r:id="rId22"/>
    <p:sldId id="267" r:id="rId23"/>
    <p:sldId id="268" r:id="rId24"/>
    <p:sldId id="271" r:id="rId25"/>
    <p:sldId id="270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47"/>
    <a:srgbClr val="FAC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2"/>
    <p:restoredTop sz="84758"/>
  </p:normalViewPr>
  <p:slideViewPr>
    <p:cSldViewPr snapToGrid="0" snapToObjects="1">
      <p:cViewPr varScale="1">
        <p:scale>
          <a:sx n="107" d="100"/>
          <a:sy n="107" d="100"/>
        </p:scale>
        <p:origin x="10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88FB6-4FD0-46B2-BF20-620394796DFD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ECFDE-3B3D-4D54-AB7E-9E96DA4AF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2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CFDE-3B3D-4D54-AB7E-9E96DA4AF0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7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F407-6B26-754B-8FEA-64BC1411F5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9CF1E-5E59-8A42-B17C-39A0BEB7E1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20565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4C6256-AD9A-9F43-ADEC-1D1B592F9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639D51-2FAD-BD42-9613-B1E3A3C168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C46E2F-BFDA-E046-9C9D-040515BB5C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83866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C2B65B-8FAA-0249-8954-253BF46047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9D81565-A55C-0543-BE19-F328A3B4E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08020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A41BCC-7AF5-6F41-9A86-44201D0DEA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E8812A0-1707-E146-8514-15986FD1BE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47328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9FACCA-EA83-594C-B8EA-E1FBC843A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49499"/>
            <a:ext cx="9144000" cy="137207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F04D760-E77D-9B4C-840D-10E6080025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7982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7390E9-E96C-0B43-BCE2-ACDC208A6B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49499"/>
            <a:ext cx="9144000" cy="137207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6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4D53D1-228A-4849-A2D9-26ECBD604A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82711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5CFD-12CF-A54E-9C31-8EF7E5D11B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7DC84-305C-EE4A-9415-7A1758E5DF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8B2A0-21C6-E843-89C5-6272F54A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96712-5196-5043-B0A3-0B72B178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041A-07B9-4B41-8C62-4C35350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4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F468A4-BD74-E74E-97F9-BAE31BF0BB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ED46B09-44A9-744C-AF26-69AF275BE8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87881FB-C1B8-CF40-B93F-4D8B07FC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24106D-A7EB-4C44-B55F-518F0B14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7B24749-F4B0-DD49-9355-73B14A33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9C33DA-93E5-B044-85C1-089D0A52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0C05EE1-1720-1B4F-968F-0165A0C9D3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8D6D77B-E7A6-3F45-B0C8-88FD9AD1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0FD8F7B-6A85-B343-BE53-3E1E47C7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26DDDB-4B0C-984F-8E73-E9AE69E2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7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1E7030-F1AF-9742-8555-F52F926CF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E02169-D096-2443-B36B-3E80296FE981}"/>
              </a:ext>
            </a:extLst>
          </p:cNvPr>
          <p:cNvSpPr/>
          <p:nvPr userDrawn="1"/>
        </p:nvSpPr>
        <p:spPr>
          <a:xfrm>
            <a:off x="0" y="2171700"/>
            <a:ext cx="9144000" cy="297180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</a:schemeClr>
              </a:gs>
              <a:gs pos="100000">
                <a:srgbClr val="0026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A3FE52-0691-B649-B126-B81FDFC608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5637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9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878F98-F338-1D4F-8CD3-A202EF636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564F44-1788-FD46-88C8-2484912F0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2" cy="5148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8F15E-80F9-2C4E-8A78-0BBA02D32F13}"/>
              </a:ext>
            </a:extLst>
          </p:cNvPr>
          <p:cNvSpPr/>
          <p:nvPr userDrawn="1"/>
        </p:nvSpPr>
        <p:spPr>
          <a:xfrm>
            <a:off x="648" y="0"/>
            <a:ext cx="9143352" cy="5143503"/>
          </a:xfrm>
          <a:prstGeom prst="rect">
            <a:avLst/>
          </a:prstGeom>
          <a:solidFill>
            <a:srgbClr val="0E1D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4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E9E46-D8FA-564E-8C94-CA30355364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30650" y="5637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EA2E64-B1D8-2F4E-A3D6-ECCFAD415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09"/>
          <a:stretch/>
        </p:blipFill>
        <p:spPr>
          <a:xfrm rot="10800000">
            <a:off x="5427" y="0"/>
            <a:ext cx="913857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E5DB8-FB30-034E-84C7-336A4F44D5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9701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CB7BEF-8E69-D24A-A647-D04B95642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609"/>
          <a:stretch/>
        </p:blipFill>
        <p:spPr>
          <a:xfrm rot="10800000">
            <a:off x="5427" y="0"/>
            <a:ext cx="9138573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6D67A0-FAD3-2C41-A10B-5C16C8BE3C06}"/>
              </a:ext>
            </a:extLst>
          </p:cNvPr>
          <p:cNvSpPr/>
          <p:nvPr userDrawn="1"/>
        </p:nvSpPr>
        <p:spPr>
          <a:xfrm>
            <a:off x="648" y="0"/>
            <a:ext cx="9143352" cy="5143503"/>
          </a:xfrm>
          <a:prstGeom prst="rect">
            <a:avLst/>
          </a:prstGeom>
          <a:solidFill>
            <a:srgbClr val="0E1D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4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CD4EC-D482-F446-9591-DDD455DD60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9701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788EE-9ED0-994D-A482-739685909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98C00-C707-9140-B305-946360BA4D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678085"/>
            <a:ext cx="1282700" cy="13670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69337-FBCA-B94B-B079-6A5988ADE78C}"/>
              </a:ext>
            </a:extLst>
          </p:cNvPr>
          <p:cNvSpPr/>
          <p:nvPr userDrawn="1"/>
        </p:nvSpPr>
        <p:spPr>
          <a:xfrm>
            <a:off x="0" y="2171700"/>
            <a:ext cx="9144000" cy="297180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</a:schemeClr>
              </a:gs>
              <a:gs pos="100000">
                <a:srgbClr val="0026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BCE152-3354-0F41-913C-2DEFA3768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014B83-BAED-974B-9FEA-14354957F174}"/>
              </a:ext>
            </a:extLst>
          </p:cNvPr>
          <p:cNvSpPr/>
          <p:nvPr userDrawn="1"/>
        </p:nvSpPr>
        <p:spPr>
          <a:xfrm>
            <a:off x="648" y="0"/>
            <a:ext cx="9143352" cy="5143503"/>
          </a:xfrm>
          <a:prstGeom prst="rect">
            <a:avLst/>
          </a:prstGeom>
          <a:solidFill>
            <a:srgbClr val="0E1D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4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620F50-4942-AE44-B98A-BBDFC23772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6780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9B87EC-7FC2-9744-950D-1C35DCAD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F55CF-5CBA-5046-A030-22CC8BE77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585371-1174-1641-A48C-F9F166BD1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09"/>
          <a:stretch/>
        </p:blipFill>
        <p:spPr>
          <a:xfrm>
            <a:off x="5427" y="0"/>
            <a:ext cx="913857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C3445-FDE9-E746-8255-47A97190D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D644CB-9FBD-024B-8E73-FC9C990CE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314A0-C46B-4E49-8257-403454F1CD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F3AAD87-503F-2A48-A975-CA2C8EC0B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2EE40F-E6BD-954C-974D-757FDF8DE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1</a:t>
            </a:r>
          </a:p>
        </p:txBody>
      </p:sp>
    </p:spTree>
    <p:extLst>
      <p:ext uri="{BB962C8B-B14F-4D97-AF65-F5344CB8AC3E}">
        <p14:creationId xmlns:p14="http://schemas.microsoft.com/office/powerpoint/2010/main" val="241700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Curation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13" y="1663701"/>
            <a:ext cx="7886700" cy="3200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Set: curation of 70+ TLA+ code samples with manually added natural language descriptions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 Set and TLC Output: 25-sample set used in model evaluation.</a:t>
            </a:r>
          </a:p>
        </p:txBody>
      </p:sp>
    </p:spTree>
    <p:extLst>
      <p:ext uri="{BB962C8B-B14F-4D97-AF65-F5344CB8AC3E}">
        <p14:creationId xmlns:p14="http://schemas.microsoft.com/office/powerpoint/2010/main" val="182613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Configuration and Fine-Tuning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1603375"/>
            <a:ext cx="7886700" cy="3200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Zero-Shot Testing with LLaMA-2: initial output examples and issues with TLA+ syntax?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Fine-Tuning Process: fine-tuning LLaMA-2 with TLA+ code examples.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Post Fine-Tuning: Improvements and persistent challenges?</a:t>
            </a:r>
          </a:p>
        </p:txBody>
      </p:sp>
    </p:spTree>
    <p:extLst>
      <p:ext uri="{BB962C8B-B14F-4D97-AF65-F5344CB8AC3E}">
        <p14:creationId xmlns:p14="http://schemas.microsoft.com/office/powerpoint/2010/main" val="263013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Refined Approach and Model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1796257"/>
            <a:ext cx="7886700" cy="3200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Pivot to Masked Code Regeneration: focusing on smaller code blocks.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GPT-4 Performance: accuracy scores and insights from comparing LLaMA-2 and GPT-4 results.</a:t>
            </a:r>
          </a:p>
        </p:txBody>
      </p:sp>
    </p:spTree>
    <p:extLst>
      <p:ext uri="{BB962C8B-B14F-4D97-AF65-F5344CB8AC3E}">
        <p14:creationId xmlns:p14="http://schemas.microsoft.com/office/powerpoint/2010/main" val="334298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Constraints: Discuss the quality and diversity of the initial dataset and its impact.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Precision: Importance of precision in TLA+ code generation.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TLC Integration: Technical difficulties in integrating with TLA+ Model Checker.</a:t>
            </a:r>
          </a:p>
        </p:txBody>
      </p:sp>
    </p:spTree>
    <p:extLst>
      <p:ext uri="{BB962C8B-B14F-4D97-AF65-F5344CB8AC3E}">
        <p14:creationId xmlns:p14="http://schemas.microsoft.com/office/powerpoint/2010/main" val="383434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Solutions and Adaptations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Addressing Data Gaps: Strategies for dataset enrichment.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Improving Model Precision: Plans for model adjustments and potential reevaluation of the masking strategy.</a:t>
            </a:r>
          </a:p>
        </p:txBody>
      </p:sp>
    </p:spTree>
    <p:extLst>
      <p:ext uri="{BB962C8B-B14F-4D97-AF65-F5344CB8AC3E}">
        <p14:creationId xmlns:p14="http://schemas.microsoft.com/office/powerpoint/2010/main" val="4262665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Development: Successful curation of an enriched TLA+ code dataset with over 70 examples.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LLaMA</a:t>
            </a:r>
            <a:r>
              <a:rPr lang="en-US" dirty="0"/>
              <a:t> Integration: Initiation and development of a </a:t>
            </a:r>
            <a:r>
              <a:rPr lang="en-US" dirty="0" err="1"/>
              <a:t>LLaMA</a:t>
            </a:r>
            <a:r>
              <a:rPr lang="en-US" dirty="0"/>
              <a:t> training script tailored for our needs.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TLC Validation Pipeline: Creation of a mechanism to run LLM outputs through the TLA+ Model Checker for immediate feedback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346010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Feel free to ask any questions about our project!</a:t>
            </a:r>
          </a:p>
        </p:txBody>
      </p:sp>
    </p:spTree>
    <p:extLst>
      <p:ext uri="{BB962C8B-B14F-4D97-AF65-F5344CB8AC3E}">
        <p14:creationId xmlns:p14="http://schemas.microsoft.com/office/powerpoint/2010/main" val="411667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9CAD-8DE9-A942-B42C-67DC28BA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71CAE-EE9D-A14F-B587-5A8693D92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51452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191D-DA25-A445-911D-C6608677A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631BF-D0A6-F348-9969-0309C2B704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339103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C830-7005-9D47-A843-F6A2AE8E2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364E4-6987-6B49-9737-CEC55AC27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1690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98A-4CC2-9542-9618-F2ADF0B92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6F5EC-6026-1C4C-966A-622B8E0DC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378426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8862-F17A-E244-9F80-86D1C6572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Leveraging LLMs for Verification Proofs in Distributed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8ACA8-E965-454F-ACB8-000849C12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Midterm Presentation</a:t>
            </a:r>
          </a:p>
          <a:p>
            <a:r>
              <a:rPr lang="en-US" dirty="0" err="1"/>
              <a:t>Aneesha</a:t>
            </a:r>
            <a:r>
              <a:rPr lang="en-US" dirty="0"/>
              <a:t> Sampath, </a:t>
            </a:r>
            <a:r>
              <a:rPr lang="en-US" dirty="0" err="1"/>
              <a:t>Yuzhou</a:t>
            </a:r>
            <a:r>
              <a:rPr lang="en-US" dirty="0"/>
              <a:t> Mao, Tao Wei</a:t>
            </a:r>
          </a:p>
        </p:txBody>
      </p:sp>
    </p:spTree>
    <p:extLst>
      <p:ext uri="{BB962C8B-B14F-4D97-AF65-F5344CB8AC3E}">
        <p14:creationId xmlns:p14="http://schemas.microsoft.com/office/powerpoint/2010/main" val="65642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LLMs to generate and correct formal verification proofs.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and enhance the verification process for consensus algorithms.</a:t>
            </a:r>
          </a:p>
        </p:txBody>
      </p:sp>
    </p:spTree>
    <p:extLst>
      <p:ext uri="{BB962C8B-B14F-4D97-AF65-F5344CB8AC3E}">
        <p14:creationId xmlns:p14="http://schemas.microsoft.com/office/powerpoint/2010/main" val="191905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LLMs to generate and correct formal verification proofs.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and enhance the verification process for consensus algorithms.</a:t>
            </a:r>
          </a:p>
        </p:txBody>
      </p:sp>
    </p:spTree>
    <p:extLst>
      <p:ext uri="{BB962C8B-B14F-4D97-AF65-F5344CB8AC3E}">
        <p14:creationId xmlns:p14="http://schemas.microsoft.com/office/powerpoint/2010/main" val="353714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Achievements so far: Curation of datasets, initial model testing, and system components setup.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encountered: Data constraints, model precision, and integration with TLC.</a:t>
            </a:r>
          </a:p>
        </p:txBody>
      </p:sp>
    </p:spTree>
    <p:extLst>
      <p:ext uri="{BB962C8B-B14F-4D97-AF65-F5344CB8AC3E}">
        <p14:creationId xmlns:p14="http://schemas.microsoft.com/office/powerpoint/2010/main" val="87801873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Slid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t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ent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372</Words>
  <Application>Microsoft Office PowerPoint</Application>
  <PresentationFormat>全屏显示(16:9)</PresentationFormat>
  <Paragraphs>46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Title Slide 1</vt:lpstr>
      <vt:lpstr>Title Slide 2</vt:lpstr>
      <vt:lpstr>Title Slide 3</vt:lpstr>
      <vt:lpstr>Title Slide 4</vt:lpstr>
      <vt:lpstr>Title Slide 5</vt:lpstr>
      <vt:lpstr>Title Slide 6</vt:lpstr>
      <vt:lpstr>Content Slide 1</vt:lpstr>
      <vt:lpstr>Content Slide 2</vt:lpstr>
      <vt:lpstr>Content Slide 3</vt:lpstr>
      <vt:lpstr>Content Slide 4</vt:lpstr>
      <vt:lpstr>Title Slide 1</vt:lpstr>
      <vt:lpstr>Title Slide 2</vt:lpstr>
      <vt:lpstr>Title Slide 4</vt:lpstr>
      <vt:lpstr>Title Slide 5</vt:lpstr>
      <vt:lpstr>Title Slide 6</vt:lpstr>
      <vt:lpstr>Leveraging LLMs for Verification Proofs in Distributed Computing</vt:lpstr>
      <vt:lpstr>Introduction</vt:lpstr>
      <vt:lpstr>Introduction</vt:lpstr>
      <vt:lpstr>Progress Overview</vt:lpstr>
      <vt:lpstr>Dataset Curation and Integration</vt:lpstr>
      <vt:lpstr>Model Configuration and Fine-Tuning</vt:lpstr>
      <vt:lpstr>Refined Approach and Model Comparison</vt:lpstr>
      <vt:lpstr>Challenges Faced</vt:lpstr>
      <vt:lpstr>Solutions and Adaptations</vt:lpstr>
      <vt:lpstr>Concluding Remarks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韬 韦</cp:lastModifiedBy>
  <cp:revision>20</cp:revision>
  <dcterms:created xsi:type="dcterms:W3CDTF">2017-05-23T17:12:40Z</dcterms:created>
  <dcterms:modified xsi:type="dcterms:W3CDTF">2023-11-04T19:56:10Z</dcterms:modified>
</cp:coreProperties>
</file>